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85" r:id="rId12"/>
    <p:sldId id="277" r:id="rId13"/>
    <p:sldId id="278" r:id="rId14"/>
    <p:sldId id="279" r:id="rId15"/>
    <p:sldId id="281" r:id="rId16"/>
    <p:sldId id="284" r:id="rId17"/>
    <p:sldId id="273" r:id="rId18"/>
    <p:sldId id="266" r:id="rId19"/>
    <p:sldId id="275" r:id="rId20"/>
    <p:sldId id="282" r:id="rId21"/>
    <p:sldId id="286" r:id="rId22"/>
    <p:sldId id="280" r:id="rId23"/>
    <p:sldId id="267" r:id="rId24"/>
    <p:sldId id="268" r:id="rId25"/>
    <p:sldId id="274" r:id="rId26"/>
    <p:sldId id="269" r:id="rId27"/>
    <p:sldId id="270" r:id="rId28"/>
    <p:sldId id="27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CBA7-66B1-4E25-A986-5D46FCF84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59AF4-250C-4DA2-A8B7-44EC63496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C0CA9-1DAC-4CA2-984C-27D0AEF7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A0F56-DD2A-478B-9609-5375E86C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54883-2736-48A1-8B18-CBC38ED8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9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BEE7-C824-492E-97A7-6B33F2EDA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08328-D875-4BCA-8C40-97EA388A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13DE9-A370-45A5-B3E4-DBE11297C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6D5B7-6CDF-4101-A000-01EC0564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54A60-64EB-4BA3-BC39-702A2E7B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87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3FBB2-1036-49CF-B9BF-751C99962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6D9963-E905-4926-839F-9D545C74F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70E81-C800-41D6-9D5A-A14DCE3E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940ED-C9A3-4759-9B22-1FDF826F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BE724-BA56-4803-A3EC-05D1CA81E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62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B761C-4B1B-496A-A4AE-A0028727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4EAFE-1425-4C3E-978E-87B848AD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669D3-D897-4582-9610-06DF7FEE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4A807-6C0C-499A-B804-D3B552FF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CFEC2-2940-4267-8860-73C6238A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1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E12E-199E-49AA-BC0C-B5CF1A12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E0698-F14C-4242-95F0-9408707F0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20F9F-5720-47B1-BE4B-1B34CF2E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78606-5063-480D-A445-5EBB8A570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6A6DB-010A-4092-AD46-3D52858D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71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BEEDE-5B94-4ADE-A2D3-3EB07817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BADD0-17A2-4D0B-8FB1-179587163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84358-5CA5-49E1-AEAF-6E9D927C0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2EFB7-32CD-47A6-B281-745FD9E3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7129E-DD1D-44C9-9CC1-DFDF24BD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5CFD0-359A-4C47-9C40-9675484B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C9F3-4DDF-4018-9804-E116D059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E86A1-ACEA-411D-9A5A-90A7A4608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EF781-2E43-4FE2-AC20-21905DDD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70D0A-318A-4AB9-B42F-9AC6CB025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1C35E-6C37-4221-9CC3-E169ED5BE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4AAD7-91D5-4DA7-8DB6-6C3CB70E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78EB7E-798A-4750-8E6A-E5B4E120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12A2B2-A6DD-43F6-B8A1-9A8CCD93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74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1A01-9183-4711-B2A2-AA85407B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1E7C6-B71E-4A9D-93ED-E60EB2A1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DE095-DF3E-48AE-9DF9-74131F0E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171FD-CBF5-46D8-912E-5489DE0F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9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E308C-2770-465C-AFB8-75698405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D5ECD-7704-4637-B2A9-918DE4169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53F87-8394-447D-9A7B-D318E40D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3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AECB-90FD-4E7A-A584-4C94253A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696F1-0D3C-493F-B6B7-9CE3E2E1F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31F34-9CFC-4706-9310-40B7B5F1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62E28-E43C-4BE3-962F-51194B25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C593D-8754-43C3-8EFF-FA9D089E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24B94-33D8-4361-98E5-F706DC9F4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16B6-DC69-4830-AF7F-7B52D37B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C96E4-E503-4A3A-8734-D089D4CB5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B3884-A772-4E0D-8D14-9A9DFD581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7ED40-A577-4142-B6CB-0E8B70A9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0749D-73BE-4555-81FD-B46C4472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4BDD1-6C67-4A7B-B48D-0AC093CA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5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11256-278B-4F0C-BCDC-C261C156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045F6-AAE2-458C-8FE0-054ACCE5E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08B96-9919-499B-B300-725156630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2BE4-C951-4B3C-9F8E-70D20DF16BCA}" type="datetimeFigureOut">
              <a:rPr lang="en-GB" smtClean="0"/>
              <a:t>10/07/2019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7E72-0893-45AD-A3F8-B177F6588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D04F-80F2-4F9D-9D16-0D7FB0F1D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5889-7DA3-4313-9AFF-2E331EEB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5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510748" y="1404730"/>
            <a:ext cx="79380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Transition to Reception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2400" dirty="0">
                <a:latin typeface="Century Gothic" panose="020B0502020202020204" pitchFamily="34" charset="0"/>
              </a:rPr>
              <a:t>The Avenue Primary School</a:t>
            </a:r>
          </a:p>
        </p:txBody>
      </p:sp>
    </p:spTree>
    <p:extLst>
      <p:ext uri="{BB962C8B-B14F-4D97-AF65-F5344CB8AC3E}">
        <p14:creationId xmlns:p14="http://schemas.microsoft.com/office/powerpoint/2010/main" val="78264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7. Expressive </a:t>
            </a:r>
            <a:r>
              <a:rPr lang="en-GB" sz="4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Arts </a:t>
            </a:r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and </a:t>
            </a:r>
            <a:r>
              <a:rPr lang="en-GB" sz="4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Design</a:t>
            </a:r>
            <a:endParaRPr lang="en-GB" sz="4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r>
              <a:rPr lang="en-GB" sz="4400" dirty="0" smtClean="0">
                <a:latin typeface="Century Gothic" panose="020B0502020202020204" pitchFamily="34" charset="0"/>
              </a:rPr>
              <a:t>                 Exploring and Using Media</a:t>
            </a:r>
          </a:p>
          <a:p>
            <a:r>
              <a:rPr lang="en-GB" sz="4400" dirty="0" smtClean="0">
                <a:latin typeface="Century Gothic" panose="020B0502020202020204" pitchFamily="34" charset="0"/>
              </a:rPr>
              <a:t>                 and Materials</a:t>
            </a:r>
            <a:endParaRPr lang="en-GB" sz="4400" dirty="0">
              <a:latin typeface="Century Gothic" panose="020B0502020202020204" pitchFamily="34" charset="0"/>
            </a:endParaRPr>
          </a:p>
          <a:p>
            <a:pPr algn="just"/>
            <a:r>
              <a:rPr lang="en-GB" sz="4400" dirty="0" smtClean="0">
                <a:latin typeface="Century Gothic" panose="020B0502020202020204" pitchFamily="34" charset="0"/>
              </a:rPr>
              <a:t>                </a:t>
            </a:r>
          </a:p>
          <a:p>
            <a:pPr algn="just"/>
            <a:r>
              <a:rPr lang="en-GB" sz="4400" dirty="0">
                <a:latin typeface="Century Gothic" panose="020B0502020202020204" pitchFamily="34" charset="0"/>
              </a:rPr>
              <a:t> </a:t>
            </a:r>
            <a:r>
              <a:rPr lang="en-GB" sz="4400" dirty="0" smtClean="0">
                <a:latin typeface="Century Gothic" panose="020B0502020202020204" pitchFamily="34" charset="0"/>
              </a:rPr>
              <a:t>                Being </a:t>
            </a:r>
            <a:r>
              <a:rPr lang="en-GB" sz="4400" dirty="0">
                <a:latin typeface="Century Gothic" panose="020B0502020202020204" pitchFamily="34" charset="0"/>
              </a:rPr>
              <a:t>Imaginative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53140" y="3539482"/>
            <a:ext cx="3580915" cy="2674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908" y="4249888"/>
            <a:ext cx="1948034" cy="2608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851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304800"/>
            <a:ext cx="9596103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Characteristics of Learning</a:t>
            </a:r>
            <a:endParaRPr lang="en-GB" sz="5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 smtClean="0">
                <a:latin typeface="Century Gothic" panose="020B0502020202020204" pitchFamily="34" charset="0"/>
              </a:rPr>
              <a:t>Playing and Exploring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Finding out and exploring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Playing with what they know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Being willing to have a go</a:t>
            </a:r>
          </a:p>
          <a:p>
            <a:r>
              <a:rPr lang="en-GB" sz="2800" b="1" dirty="0" smtClean="0">
                <a:latin typeface="Century Gothic" panose="020B0502020202020204" pitchFamily="34" charset="0"/>
              </a:rPr>
              <a:t>Active Learning</a:t>
            </a:r>
            <a:endParaRPr lang="en-GB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Being involved and concentrating</a:t>
            </a:r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Keeping on trying</a:t>
            </a:r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Enjoying achieving what they set out to do</a:t>
            </a:r>
          </a:p>
          <a:p>
            <a:r>
              <a:rPr lang="en-GB" sz="2800" b="1" dirty="0" smtClean="0">
                <a:latin typeface="Century Gothic" panose="020B0502020202020204" pitchFamily="34" charset="0"/>
              </a:rPr>
              <a:t>Creating and Thinking Critically </a:t>
            </a:r>
            <a:endParaRPr lang="en-GB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Having their own ideas</a:t>
            </a:r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Making Links</a:t>
            </a:r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entury Gothic" panose="020B0502020202020204" pitchFamily="34" charset="0"/>
              </a:rPr>
              <a:t>Choosing ways to do things</a:t>
            </a:r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50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201881"/>
            <a:ext cx="1204622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entury Gothic" panose="020B0502020202020204" pitchFamily="34" charset="0"/>
              </a:rPr>
              <a:t>Cornerstones </a:t>
            </a:r>
          </a:p>
          <a:p>
            <a:r>
              <a:rPr lang="en-GB" sz="6600" dirty="0" smtClean="0">
                <a:latin typeface="Century Gothic" panose="020B0502020202020204" pitchFamily="34" charset="0"/>
              </a:rPr>
              <a:t>Curriculum</a:t>
            </a:r>
            <a:endParaRPr lang="en-GB" sz="6600" dirty="0"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We cover six </a:t>
            </a:r>
            <a:r>
              <a:rPr lang="en-GB" sz="4000" dirty="0">
                <a:latin typeface="Century Gothic" panose="020B0502020202020204" pitchFamily="34" charset="0"/>
              </a:rPr>
              <a:t>topics </a:t>
            </a:r>
            <a:r>
              <a:rPr lang="en-GB" sz="4000" dirty="0" smtClean="0">
                <a:latin typeface="Century Gothic" panose="020B0502020202020204" pitchFamily="34" charset="0"/>
              </a:rPr>
              <a:t>throughout the year following this scheme. The </a:t>
            </a:r>
            <a:r>
              <a:rPr lang="en-GB" sz="4000" dirty="0">
                <a:latin typeface="Century Gothic" panose="020B0502020202020204" pitchFamily="34" charset="0"/>
              </a:rPr>
              <a:t>topics set the theme for the learning </a:t>
            </a:r>
            <a:r>
              <a:rPr lang="en-GB" sz="4000" dirty="0" smtClean="0">
                <a:latin typeface="Century Gothic" panose="020B0502020202020204" pitchFamily="34" charset="0"/>
              </a:rPr>
              <a:t>and activities in </a:t>
            </a:r>
            <a:r>
              <a:rPr lang="en-GB" sz="4000" dirty="0">
                <a:latin typeface="Century Gothic" panose="020B0502020202020204" pitchFamily="34" charset="0"/>
              </a:rPr>
              <a:t>the </a:t>
            </a:r>
            <a:r>
              <a:rPr lang="en-GB" sz="4000" dirty="0" smtClean="0">
                <a:latin typeface="Century Gothic" panose="020B0502020202020204" pitchFamily="34" charset="0"/>
              </a:rPr>
              <a:t>classroom. The topics are also linked to homework activities, trips and visitors.  </a:t>
            </a:r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 smtClean="0">
                <a:latin typeface="Century Gothic" panose="020B0502020202020204" pitchFamily="34" charset="0"/>
              </a:rPr>
              <a:t>Our </a:t>
            </a:r>
            <a:r>
              <a:rPr lang="en-GB" sz="4000" dirty="0">
                <a:latin typeface="Century Gothic" panose="020B0502020202020204" pitchFamily="34" charset="0"/>
              </a:rPr>
              <a:t>first </a:t>
            </a:r>
            <a:r>
              <a:rPr lang="en-GB" sz="4000" dirty="0" smtClean="0">
                <a:latin typeface="Century Gothic" panose="020B0502020202020204" pitchFamily="34" charset="0"/>
              </a:rPr>
              <a:t>topic: </a:t>
            </a:r>
            <a:r>
              <a:rPr lang="en-GB" sz="4000" b="1" dirty="0" smtClean="0">
                <a:latin typeface="Century Gothic" panose="020B0502020202020204" pitchFamily="34" charset="0"/>
              </a:rPr>
              <a:t>‘</a:t>
            </a:r>
            <a:r>
              <a:rPr lang="en-GB" sz="4000" b="1" dirty="0">
                <a:latin typeface="Century Gothic" panose="020B0502020202020204" pitchFamily="34" charset="0"/>
              </a:rPr>
              <a:t>Do you want to be friends?’</a:t>
            </a: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62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Stay and Play</a:t>
            </a: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Once a term </a:t>
            </a:r>
            <a:r>
              <a:rPr lang="en-GB" sz="4000" dirty="0" smtClean="0">
                <a:latin typeface="Century Gothic" panose="020B0502020202020204" pitchFamily="34" charset="0"/>
              </a:rPr>
              <a:t>we </a:t>
            </a:r>
            <a:r>
              <a:rPr lang="en-GB" sz="4000" dirty="0">
                <a:latin typeface="Century Gothic" panose="020B0502020202020204" pitchFamily="34" charset="0"/>
              </a:rPr>
              <a:t>will invite you </a:t>
            </a:r>
            <a:r>
              <a:rPr lang="en-GB" sz="4000" dirty="0" smtClean="0">
                <a:latin typeface="Century Gothic" panose="020B0502020202020204" pitchFamily="34" charset="0"/>
              </a:rPr>
              <a:t>into the classroom </a:t>
            </a:r>
            <a:r>
              <a:rPr lang="en-GB" sz="4000" dirty="0">
                <a:latin typeface="Century Gothic" panose="020B0502020202020204" pitchFamily="34" charset="0"/>
              </a:rPr>
              <a:t>for ‘Stay and Play’. This will be an opportunity to look at your child's work and spend time </a:t>
            </a:r>
            <a:r>
              <a:rPr lang="en-GB" sz="4000" dirty="0" smtClean="0">
                <a:latin typeface="Century Gothic" panose="020B0502020202020204" pitchFamily="34" charset="0"/>
              </a:rPr>
              <a:t>completing activities in </a:t>
            </a:r>
            <a:r>
              <a:rPr lang="en-GB" sz="4000" dirty="0">
                <a:latin typeface="Century Gothic" panose="020B0502020202020204" pitchFamily="34" charset="0"/>
              </a:rPr>
              <a:t>the classroom together.  </a:t>
            </a: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3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Stay and Play </a:t>
            </a:r>
            <a:r>
              <a:rPr lang="en-GB" sz="7200" dirty="0" smtClean="0">
                <a:latin typeface="Century Gothic" panose="020B0502020202020204" pitchFamily="34" charset="0"/>
              </a:rPr>
              <a:t>dates</a:t>
            </a:r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Wednesday 16</a:t>
            </a:r>
            <a:r>
              <a:rPr lang="en-GB" sz="4000" baseline="30000" dirty="0">
                <a:latin typeface="Century Gothic" panose="020B0502020202020204" pitchFamily="34" charset="0"/>
              </a:rPr>
              <a:t>th</a:t>
            </a:r>
            <a:r>
              <a:rPr lang="en-GB" sz="4000" dirty="0">
                <a:latin typeface="Century Gothic" panose="020B0502020202020204" pitchFamily="34" charset="0"/>
              </a:rPr>
              <a:t> October </a:t>
            </a:r>
            <a:r>
              <a:rPr lang="en-GB" sz="4000" dirty="0" smtClean="0">
                <a:latin typeface="Century Gothic" panose="020B0502020202020204" pitchFamily="34" charset="0"/>
              </a:rPr>
              <a:t>at 1:30</a:t>
            </a:r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Thursday 2</a:t>
            </a:r>
            <a:r>
              <a:rPr lang="en-GB" sz="4000" baseline="30000" dirty="0">
                <a:latin typeface="Century Gothic" panose="020B0502020202020204" pitchFamily="34" charset="0"/>
              </a:rPr>
              <a:t>nd</a:t>
            </a:r>
            <a:r>
              <a:rPr lang="en-GB" sz="4000" dirty="0">
                <a:latin typeface="Century Gothic" panose="020B0502020202020204" pitchFamily="34" charset="0"/>
              </a:rPr>
              <a:t> April </a:t>
            </a:r>
            <a:r>
              <a:rPr lang="en-GB" sz="4000" dirty="0" smtClean="0">
                <a:latin typeface="Century Gothic" panose="020B0502020202020204" pitchFamily="34" charset="0"/>
              </a:rPr>
              <a:t>at 1:30</a:t>
            </a:r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Tuesday 19</a:t>
            </a:r>
            <a:r>
              <a:rPr lang="en-GB" sz="4000" baseline="30000" dirty="0">
                <a:latin typeface="Century Gothic" panose="020B0502020202020204" pitchFamily="34" charset="0"/>
              </a:rPr>
              <a:t>th</a:t>
            </a:r>
            <a:r>
              <a:rPr lang="en-GB" sz="4000" dirty="0">
                <a:latin typeface="Century Gothic" panose="020B0502020202020204" pitchFamily="34" charset="0"/>
              </a:rPr>
              <a:t> May </a:t>
            </a:r>
            <a:r>
              <a:rPr lang="en-GB" sz="4000" dirty="0" smtClean="0">
                <a:latin typeface="Century Gothic" panose="020B0502020202020204" pitchFamily="34" charset="0"/>
              </a:rPr>
              <a:t>at 1:30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74" y="4220308"/>
            <a:ext cx="3531456" cy="2637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9261" y="3202332"/>
            <a:ext cx="2695169" cy="3608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3212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8570" y="176686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5292961" y="176686"/>
            <a:ext cx="58568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entury Gothic" panose="020B0502020202020204" pitchFamily="34" charset="0"/>
              </a:rPr>
              <a:t>Home Reading</a:t>
            </a:r>
          </a:p>
          <a:p>
            <a:pPr algn="ctr"/>
            <a:endParaRPr lang="en-GB" sz="1400" dirty="0" smtClean="0">
              <a:latin typeface="Century Gothic" panose="020B0502020202020204" pitchFamily="34" charset="0"/>
            </a:endParaRP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Your child will get a reading book to bring home with a reading log. </a:t>
            </a:r>
            <a:r>
              <a:rPr lang="en-GB" sz="2800" dirty="0" smtClean="0">
                <a:latin typeface="Century Gothic" panose="020B0502020202020204" pitchFamily="34" charset="0"/>
              </a:rPr>
              <a:t>This </a:t>
            </a:r>
            <a:r>
              <a:rPr lang="en-GB" sz="2800" dirty="0">
                <a:latin typeface="Century Gothic" panose="020B0502020202020204" pitchFamily="34" charset="0"/>
              </a:rPr>
              <a:t>book will support </a:t>
            </a:r>
            <a:r>
              <a:rPr lang="en-GB" sz="2800" dirty="0" smtClean="0">
                <a:latin typeface="Century Gothic" panose="020B0502020202020204" pitchFamily="34" charset="0"/>
              </a:rPr>
              <a:t>your child’s learning </a:t>
            </a:r>
            <a:r>
              <a:rPr lang="en-GB" sz="2800" dirty="0">
                <a:latin typeface="Century Gothic" panose="020B0502020202020204" pitchFamily="34" charset="0"/>
              </a:rPr>
              <a:t>in Phonics. The reading book and reading log need to be brought into school every day for reading in the classroom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867834" y="867834"/>
            <a:ext cx="6858000" cy="512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3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dirty="0" smtClean="0">
                <a:latin typeface="SassoonPrimaryInfant" pitchFamily="2" charset="0"/>
              </a:rPr>
              <a:t>    </a:t>
            </a:r>
            <a:r>
              <a:rPr lang="en-GB" altLang="en-US" u="sng" dirty="0" smtClean="0">
                <a:latin typeface="SassoonPrimaryInfant" pitchFamily="2" charset="0"/>
              </a:rPr>
              <a:t>Reading sticker chart</a:t>
            </a:r>
            <a:endParaRPr lang="en-GB" altLang="en-US" u="sng" dirty="0">
              <a:latin typeface="SassoonPrimaryInfant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93670"/>
            <a:ext cx="11331146" cy="471968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dirty="0">
                <a:latin typeface="SassoonPrimaryInfant" pitchFamily="2" charset="0"/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417638"/>
            <a:ext cx="11331146" cy="50481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dirty="0" smtClean="0">
                <a:latin typeface="Century Gothic" panose="020B0502020202020204" pitchFamily="34" charset="0"/>
              </a:rPr>
              <a:t>Your child will receive a sticker each day they read at home.</a:t>
            </a:r>
          </a:p>
          <a:p>
            <a:pPr marL="0" indent="0">
              <a:buNone/>
              <a:defRPr/>
            </a:pPr>
            <a:endParaRPr lang="en-GB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dirty="0" smtClean="0">
                <a:latin typeface="SassoonPrimaryInfant" pitchFamily="2" charset="0"/>
              </a:rPr>
              <a:t>Bronze award - 50 </a:t>
            </a:r>
            <a:r>
              <a:rPr lang="en-GB" dirty="0">
                <a:latin typeface="SassoonPrimaryInfant" pitchFamily="2" charset="0"/>
              </a:rPr>
              <a:t>reads by Christmas</a:t>
            </a:r>
          </a:p>
          <a:p>
            <a:pPr>
              <a:defRPr/>
            </a:pPr>
            <a:r>
              <a:rPr lang="en-GB" dirty="0">
                <a:latin typeface="SassoonPrimaryInfant" pitchFamily="2" charset="0"/>
              </a:rPr>
              <a:t>Silver award - 100 reads by Easter</a:t>
            </a:r>
          </a:p>
          <a:p>
            <a:pPr>
              <a:defRPr/>
            </a:pPr>
            <a:r>
              <a:rPr lang="en-GB" dirty="0">
                <a:latin typeface="SassoonPrimaryInfant" pitchFamily="2" charset="0"/>
              </a:rPr>
              <a:t>Gold award - 150 reads by Summer (end of July)</a:t>
            </a:r>
          </a:p>
          <a:p>
            <a:pPr marL="0" indent="0">
              <a:buNone/>
              <a:defRPr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dirty="0" smtClean="0">
                <a:latin typeface="Century Gothic" panose="020B0502020202020204" pitchFamily="34" charset="0"/>
              </a:rPr>
              <a:t>Each </a:t>
            </a:r>
            <a:r>
              <a:rPr lang="en-GB" dirty="0">
                <a:latin typeface="Century Gothic" panose="020B0502020202020204" pitchFamily="34" charset="0"/>
              </a:rPr>
              <a:t>time </a:t>
            </a:r>
            <a:r>
              <a:rPr lang="en-GB" dirty="0" smtClean="0">
                <a:latin typeface="Century Gothic" panose="020B0502020202020204" pitchFamily="34" charset="0"/>
              </a:rPr>
              <a:t>your child achieves an </a:t>
            </a:r>
            <a:r>
              <a:rPr lang="en-GB" dirty="0">
                <a:latin typeface="Century Gothic" panose="020B0502020202020204" pitchFamily="34" charset="0"/>
              </a:rPr>
              <a:t>award </a:t>
            </a:r>
            <a:r>
              <a:rPr lang="en-GB" dirty="0" smtClean="0">
                <a:latin typeface="Century Gothic" panose="020B0502020202020204" pitchFamily="34" charset="0"/>
              </a:rPr>
              <a:t>they choose </a:t>
            </a:r>
            <a:r>
              <a:rPr lang="en-GB" dirty="0">
                <a:latin typeface="Century Gothic" panose="020B0502020202020204" pitchFamily="34" charset="0"/>
              </a:rPr>
              <a:t>a book </a:t>
            </a:r>
            <a:r>
              <a:rPr lang="en-GB" dirty="0" smtClean="0">
                <a:latin typeface="Century Gothic" panose="020B0502020202020204" pitchFamily="34" charset="0"/>
              </a:rPr>
              <a:t>to take home from </a:t>
            </a:r>
            <a:r>
              <a:rPr lang="en-GB" dirty="0">
                <a:latin typeface="Century Gothic" panose="020B0502020202020204" pitchFamily="34" charset="0"/>
              </a:rPr>
              <a:t>our fabulous library. However there are </a:t>
            </a:r>
            <a:r>
              <a:rPr lang="en-GB" dirty="0" smtClean="0">
                <a:latin typeface="Century Gothic" panose="020B0502020202020204" pitchFamily="34" charset="0"/>
              </a:rPr>
              <a:t>strict cut </a:t>
            </a:r>
            <a:r>
              <a:rPr lang="en-GB" dirty="0">
                <a:latin typeface="Century Gothic" panose="020B0502020202020204" pitchFamily="34" charset="0"/>
              </a:rPr>
              <a:t>off points </a:t>
            </a:r>
            <a:r>
              <a:rPr lang="en-GB" dirty="0" smtClean="0">
                <a:latin typeface="Century Gothic" panose="020B0502020202020204" pitchFamily="34" charset="0"/>
              </a:rPr>
              <a:t>at the end </a:t>
            </a:r>
            <a:r>
              <a:rPr lang="en-GB" dirty="0">
                <a:latin typeface="Century Gothic" panose="020B0502020202020204" pitchFamily="34" charset="0"/>
              </a:rPr>
              <a:t>of each </a:t>
            </a:r>
            <a:r>
              <a:rPr lang="en-GB" dirty="0" smtClean="0">
                <a:latin typeface="Century Gothic" panose="020B0502020202020204" pitchFamily="34" charset="0"/>
              </a:rPr>
              <a:t>term to encourage children to achieve 150 reads by summer. </a:t>
            </a:r>
          </a:p>
          <a:p>
            <a:pPr marL="0" indent="0">
              <a:buNone/>
              <a:defRPr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  <a:defRPr/>
            </a:pPr>
            <a:r>
              <a:rPr lang="en-GB" dirty="0">
                <a:latin typeface="SassoonPrimaryInfant" pitchFamily="2" charset="0"/>
              </a:rPr>
              <a:t>If your child </a:t>
            </a:r>
            <a:r>
              <a:rPr lang="en-GB" dirty="0" smtClean="0">
                <a:latin typeface="SassoonPrimaryInfant" pitchFamily="2" charset="0"/>
              </a:rPr>
              <a:t>read more than 150 times </a:t>
            </a:r>
            <a:r>
              <a:rPr lang="en-GB" dirty="0">
                <a:latin typeface="SassoonPrimaryInfant" pitchFamily="2" charset="0"/>
              </a:rPr>
              <a:t>they </a:t>
            </a:r>
            <a:r>
              <a:rPr lang="en-GB" dirty="0" smtClean="0">
                <a:latin typeface="SassoonPrimaryInfant" pitchFamily="2" charset="0"/>
              </a:rPr>
              <a:t>also </a:t>
            </a:r>
            <a:r>
              <a:rPr lang="en-GB" dirty="0">
                <a:latin typeface="SassoonPrimaryInfant" pitchFamily="2" charset="0"/>
              </a:rPr>
              <a:t>have the opportunity to </a:t>
            </a:r>
            <a:r>
              <a:rPr lang="en-GB" dirty="0" smtClean="0">
                <a:latin typeface="SassoonPrimaryInfant" pitchFamily="2" charset="0"/>
              </a:rPr>
              <a:t>achieve certificates for up to 400 reads.  </a:t>
            </a:r>
          </a:p>
          <a:p>
            <a:pPr marL="0" indent="0">
              <a:buNone/>
              <a:defRPr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  <a:defRPr/>
            </a:pPr>
            <a:r>
              <a:rPr lang="en-GB" dirty="0" smtClean="0">
                <a:latin typeface="SassoonPrimaryInfant" pitchFamily="2" charset="0"/>
              </a:rPr>
              <a:t>*Reading at school does not count, this is an incentive to encourage reading at home.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  <a:defRPr/>
            </a:pPr>
            <a:endParaRPr lang="en-GB" dirty="0">
              <a:latin typeface="SassoonPrimaryInfant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E37D0F-E18D-48B8-9BE6-D2634ABFBB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62252" y="274638"/>
            <a:ext cx="1802294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32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4564" y="1137556"/>
            <a:ext cx="4021183" cy="402118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820783" y="1175657"/>
            <a:ext cx="4232365" cy="39449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289663" y="3470365"/>
            <a:ext cx="1319348" cy="12540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291046" y="1502228"/>
            <a:ext cx="1319348" cy="12540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191691" y="1502227"/>
            <a:ext cx="1319348" cy="12540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291046" y="3470364"/>
            <a:ext cx="1319348" cy="12540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938348" y="2176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u="sng" dirty="0">
                <a:latin typeface="SassoonPrimaryInfant" pitchFamily="2" charset="0"/>
              </a:rPr>
              <a:t>Sticker Chart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129D4D-CB40-490C-986D-F5B718ACE2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7709" y="300445"/>
            <a:ext cx="1802294" cy="18287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024C36-75D5-4173-A9AD-AEA8846CEF83}"/>
              </a:ext>
            </a:extLst>
          </p:cNvPr>
          <p:cNvSpPr txBox="1"/>
          <p:nvPr/>
        </p:nvSpPr>
        <p:spPr>
          <a:xfrm>
            <a:off x="5190308" y="1828518"/>
            <a:ext cx="17654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844506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Home Reading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From the first week of September your child will bring home books with sentences in for </a:t>
            </a:r>
            <a:r>
              <a:rPr lang="en-GB" sz="2800" b="1" dirty="0" smtClean="0">
                <a:latin typeface="Century Gothic" panose="020B0502020202020204" pitchFamily="34" charset="0"/>
              </a:rPr>
              <a:t>you</a:t>
            </a:r>
            <a:r>
              <a:rPr lang="en-GB" sz="2800" dirty="0" smtClean="0">
                <a:latin typeface="Century Gothic" panose="020B0502020202020204" pitchFamily="34" charset="0"/>
              </a:rPr>
              <a:t> to read to your child for the first couple of weeks.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Then they will bring home a book without any words in.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Then they will move onto our reading scheme with words which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match their phonetic sounds which they are learning.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63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Home Reading</a:t>
            </a: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Inside your child's reading log please sign and date every time they read at home (even throughout the school holidays</a:t>
            </a:r>
            <a:r>
              <a:rPr lang="en-GB" sz="2800" dirty="0" smtClean="0">
                <a:latin typeface="Century Gothic" panose="020B0502020202020204" pitchFamily="34" charset="0"/>
              </a:rPr>
              <a:t>) </a:t>
            </a:r>
            <a:r>
              <a:rPr lang="en-GB" sz="2800" dirty="0">
                <a:latin typeface="Century Gothic" panose="020B0502020202020204" pitchFamily="34" charset="0"/>
              </a:rPr>
              <a:t>This will ensure </a:t>
            </a:r>
            <a:r>
              <a:rPr lang="en-GB" sz="2800" dirty="0" smtClean="0">
                <a:latin typeface="Century Gothic" panose="020B0502020202020204" pitchFamily="34" charset="0"/>
              </a:rPr>
              <a:t>we </a:t>
            </a:r>
            <a:r>
              <a:rPr lang="en-GB" sz="2800" dirty="0">
                <a:latin typeface="Century Gothic" panose="020B0502020202020204" pitchFamily="34" charset="0"/>
              </a:rPr>
              <a:t>know </a:t>
            </a:r>
            <a:r>
              <a:rPr lang="en-GB" sz="2800" dirty="0" smtClean="0">
                <a:latin typeface="Century Gothic" panose="020B0502020202020204" pitchFamily="34" charset="0"/>
              </a:rPr>
              <a:t>when a </a:t>
            </a:r>
            <a:r>
              <a:rPr lang="en-GB" sz="2800" dirty="0">
                <a:latin typeface="Century Gothic" panose="020B0502020202020204" pitchFamily="34" charset="0"/>
              </a:rPr>
              <a:t>book needs changing and how many stickers to update the chart with. </a:t>
            </a:r>
            <a:r>
              <a:rPr lang="en-GB" sz="2800" dirty="0" smtClean="0">
                <a:latin typeface="Century Gothic" panose="020B0502020202020204" pitchFamily="34" charset="0"/>
              </a:rPr>
              <a:t>Do </a:t>
            </a:r>
            <a:r>
              <a:rPr lang="en-GB" sz="2800" dirty="0">
                <a:latin typeface="Century Gothic" panose="020B0502020202020204" pitchFamily="34" charset="0"/>
              </a:rPr>
              <a:t>not feel you need to comment every time, only if you feel there is something we need to know. 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Please be aware that 1 sticker will only be given per day.</a:t>
            </a: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To begin with books will be changed on a </a:t>
            </a:r>
            <a:r>
              <a:rPr lang="en-GB" sz="2800" u="sng" dirty="0">
                <a:latin typeface="Century Gothic" panose="020B0502020202020204" pitchFamily="34" charset="0"/>
              </a:rPr>
              <a:t>Monday</a:t>
            </a:r>
            <a:r>
              <a:rPr lang="en-GB" sz="2800" dirty="0">
                <a:latin typeface="Century Gothic" panose="020B0502020202020204" pitchFamily="34" charset="0"/>
              </a:rPr>
              <a:t> and a </a:t>
            </a:r>
            <a:r>
              <a:rPr lang="en-GB" sz="2800" u="sng" dirty="0">
                <a:latin typeface="Century Gothic" panose="020B0502020202020204" pitchFamily="34" charset="0"/>
              </a:rPr>
              <a:t>Thursday</a:t>
            </a:r>
            <a:r>
              <a:rPr lang="en-GB" sz="2800" dirty="0">
                <a:latin typeface="Century Gothic" panose="020B0502020202020204" pitchFamily="34" charset="0"/>
              </a:rPr>
              <a:t>. This will increase as the year goes on. 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7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Meet the team</a:t>
            </a: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r>
              <a:rPr lang="en-GB" sz="3600" dirty="0" smtClean="0">
                <a:latin typeface="Century Gothic" panose="020B0502020202020204" pitchFamily="34" charset="0"/>
              </a:rPr>
              <a:t>Mrs </a:t>
            </a:r>
            <a:r>
              <a:rPr lang="en-GB" sz="3600" dirty="0">
                <a:latin typeface="Century Gothic" panose="020B0502020202020204" pitchFamily="34" charset="0"/>
              </a:rPr>
              <a:t>Watson – Head </a:t>
            </a:r>
            <a:r>
              <a:rPr lang="en-GB" sz="3600" dirty="0" smtClean="0">
                <a:latin typeface="Century Gothic" panose="020B0502020202020204" pitchFamily="34" charset="0"/>
              </a:rPr>
              <a:t>Teacher</a:t>
            </a:r>
            <a:endParaRPr lang="en-GB" sz="3600" dirty="0">
              <a:latin typeface="Century Gothic" panose="020B0502020202020204" pitchFamily="34" charset="0"/>
            </a:endParaRPr>
          </a:p>
          <a:p>
            <a:pPr algn="ctr"/>
            <a:r>
              <a:rPr lang="en-GB" sz="3600" dirty="0">
                <a:latin typeface="Century Gothic" panose="020B0502020202020204" pitchFamily="34" charset="0"/>
              </a:rPr>
              <a:t>Miss Booth – </a:t>
            </a:r>
            <a:r>
              <a:rPr lang="en-GB" sz="3600" dirty="0" smtClean="0">
                <a:latin typeface="Century Gothic" panose="020B0502020202020204" pitchFamily="34" charset="0"/>
              </a:rPr>
              <a:t>Deputy Head Teacher/ Teacher</a:t>
            </a:r>
            <a:endParaRPr lang="en-GB" sz="3600" dirty="0">
              <a:latin typeface="Century Gothic" panose="020B0502020202020204" pitchFamily="34" charset="0"/>
            </a:endParaRPr>
          </a:p>
          <a:p>
            <a:pPr algn="ctr"/>
            <a:r>
              <a:rPr lang="en-GB" sz="3600" dirty="0">
                <a:latin typeface="Century Gothic" panose="020B0502020202020204" pitchFamily="34" charset="0"/>
              </a:rPr>
              <a:t>Miss Walker – Reception Teacher</a:t>
            </a:r>
          </a:p>
          <a:p>
            <a:pPr algn="ctr"/>
            <a:r>
              <a:rPr lang="en-GB" sz="3600" dirty="0">
                <a:latin typeface="Century Gothic" panose="020B0502020202020204" pitchFamily="34" charset="0"/>
              </a:rPr>
              <a:t>Miss Hewitt – Reception Teacher</a:t>
            </a:r>
          </a:p>
          <a:p>
            <a:pPr algn="ctr"/>
            <a:r>
              <a:rPr lang="en-GB" sz="3600" dirty="0">
                <a:latin typeface="Century Gothic" panose="020B0502020202020204" pitchFamily="34" charset="0"/>
              </a:rPr>
              <a:t>Mrs Stone – Nursery </a:t>
            </a:r>
            <a:r>
              <a:rPr lang="en-GB" sz="3600" dirty="0" smtClean="0">
                <a:latin typeface="Century Gothic" panose="020B0502020202020204" pitchFamily="34" charset="0"/>
              </a:rPr>
              <a:t>Nurse</a:t>
            </a:r>
          </a:p>
          <a:p>
            <a:pPr algn="ctr"/>
            <a:r>
              <a:rPr lang="en-GB" sz="3600" dirty="0" smtClean="0">
                <a:latin typeface="Century Gothic" panose="020B0502020202020204" pitchFamily="34" charset="0"/>
              </a:rPr>
              <a:t>Mrs Walpole -</a:t>
            </a:r>
            <a:r>
              <a:rPr lang="en-GB" sz="3600" dirty="0">
                <a:latin typeface="Century Gothic" panose="020B0502020202020204" pitchFamily="34" charset="0"/>
              </a:rPr>
              <a:t>Teaching Assistant</a:t>
            </a:r>
          </a:p>
          <a:p>
            <a:pPr algn="ctr"/>
            <a:r>
              <a:rPr lang="en-GB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</a:t>
            </a:r>
            <a:r>
              <a:rPr lang="en-GB" sz="3600" dirty="0" smtClean="0">
                <a:latin typeface="Century Gothic" panose="020B0502020202020204" pitchFamily="34" charset="0"/>
              </a:rPr>
              <a:t>Mrs Zimmerman  - 1:1 Teaching Assistant</a:t>
            </a:r>
          </a:p>
          <a:p>
            <a:pPr algn="ctr"/>
            <a:r>
              <a:rPr lang="en-GB" sz="3600" dirty="0" smtClean="0">
                <a:latin typeface="Century Gothic" panose="020B0502020202020204" pitchFamily="34" charset="0"/>
              </a:rPr>
              <a:t>Mrs Spry – 1:1 Teaching </a:t>
            </a:r>
            <a:r>
              <a:rPr lang="en-GB" sz="3600" dirty="0">
                <a:latin typeface="Century Gothic" panose="020B0502020202020204" pitchFamily="34" charset="0"/>
              </a:rPr>
              <a:t>Assistant</a:t>
            </a:r>
          </a:p>
          <a:p>
            <a:pPr algn="ctr"/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0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677"/>
            <a:ext cx="1204622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entury Gothic" panose="020B0502020202020204" pitchFamily="34" charset="0"/>
              </a:rPr>
              <a:t>Project </a:t>
            </a:r>
          </a:p>
          <a:p>
            <a:r>
              <a:rPr lang="en-GB" sz="7200" dirty="0" smtClean="0">
                <a:latin typeface="Century Gothic" panose="020B0502020202020204" pitchFamily="34" charset="0"/>
              </a:rPr>
              <a:t>Homework</a:t>
            </a:r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r>
              <a:rPr lang="en-GB" sz="3200" dirty="0" smtClean="0">
                <a:latin typeface="Century Gothic" panose="020B0502020202020204" pitchFamily="34" charset="0"/>
              </a:rPr>
              <a:t>A </a:t>
            </a:r>
            <a:r>
              <a:rPr lang="en-GB" sz="3200" dirty="0">
                <a:latin typeface="Century Gothic" panose="020B0502020202020204" pitchFamily="34" charset="0"/>
              </a:rPr>
              <a:t>set of activities based </a:t>
            </a:r>
            <a:r>
              <a:rPr lang="en-GB" sz="3200" dirty="0" smtClean="0">
                <a:latin typeface="Century Gothic" panose="020B0502020202020204" pitchFamily="34" charset="0"/>
              </a:rPr>
              <a:t>around </a:t>
            </a:r>
            <a:r>
              <a:rPr lang="en-GB" sz="3200" dirty="0">
                <a:latin typeface="Century Gothic" panose="020B0502020202020204" pitchFamily="34" charset="0"/>
              </a:rPr>
              <a:t>the current topic. </a:t>
            </a:r>
            <a:r>
              <a:rPr lang="en-GB" sz="3200" dirty="0" smtClean="0">
                <a:latin typeface="Century Gothic" panose="020B0502020202020204" pitchFamily="34" charset="0"/>
              </a:rPr>
              <a:t>You </a:t>
            </a:r>
            <a:r>
              <a:rPr lang="en-GB" sz="3200" dirty="0">
                <a:latin typeface="Century Gothic" panose="020B0502020202020204" pitchFamily="34" charset="0"/>
              </a:rPr>
              <a:t>and your child choose which </a:t>
            </a:r>
            <a:r>
              <a:rPr lang="en-GB" sz="3200" dirty="0" smtClean="0">
                <a:latin typeface="Century Gothic" panose="020B0502020202020204" pitchFamily="34" charset="0"/>
              </a:rPr>
              <a:t>task to </a:t>
            </a:r>
            <a:r>
              <a:rPr lang="en-GB" sz="3200" dirty="0">
                <a:latin typeface="Century Gothic" panose="020B0502020202020204" pitchFamily="34" charset="0"/>
              </a:rPr>
              <a:t>complete each week.</a:t>
            </a: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pPr algn="ctr"/>
            <a:r>
              <a:rPr lang="en-GB" sz="3200" dirty="0">
                <a:latin typeface="Century Gothic" panose="020B0502020202020204" pitchFamily="34" charset="0"/>
              </a:rPr>
              <a:t>Homework packs </a:t>
            </a:r>
            <a:r>
              <a:rPr lang="en-GB" sz="3200" dirty="0" smtClean="0">
                <a:latin typeface="Century Gothic" panose="020B0502020202020204" pitchFamily="34" charset="0"/>
              </a:rPr>
              <a:t>to </a:t>
            </a:r>
            <a:r>
              <a:rPr lang="en-GB" sz="3200" dirty="0">
                <a:latin typeface="Century Gothic" panose="020B0502020202020204" pitchFamily="34" charset="0"/>
              </a:rPr>
              <a:t>support children's learning. These will include a range of </a:t>
            </a:r>
            <a:r>
              <a:rPr lang="en-GB" sz="3200" dirty="0" smtClean="0">
                <a:latin typeface="Century Gothic" panose="020B0502020202020204" pitchFamily="34" charset="0"/>
              </a:rPr>
              <a:t>flashcards </a:t>
            </a:r>
            <a:r>
              <a:rPr lang="en-GB" sz="3200" dirty="0">
                <a:latin typeface="Century Gothic" panose="020B0502020202020204" pitchFamily="34" charset="0"/>
              </a:rPr>
              <a:t>and other resources. Packs </a:t>
            </a:r>
            <a:r>
              <a:rPr lang="en-GB" sz="3200" dirty="0" smtClean="0">
                <a:latin typeface="Century Gothic" panose="020B0502020202020204" pitchFamily="34" charset="0"/>
              </a:rPr>
              <a:t>are sent home during some school holidays for you to complete with your child.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8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59785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entury Gothic" panose="020B0502020202020204" pitchFamily="34" charset="0"/>
              </a:rPr>
              <a:t>Golden Rules</a:t>
            </a:r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endParaRPr lang="en-GB" sz="1050" dirty="0">
              <a:latin typeface="Century Gothic" panose="020B0502020202020204" pitchFamily="34" charset="0"/>
            </a:endParaRPr>
          </a:p>
          <a:p>
            <a:pPr algn="ctr"/>
            <a:endParaRPr lang="en-GB" sz="2000" dirty="0" smtClean="0">
              <a:latin typeface="Century Gothic" panose="020B0502020202020204" pitchFamily="34" charset="0"/>
            </a:endParaRPr>
          </a:p>
          <a:p>
            <a:r>
              <a:rPr lang="en-GB" sz="4000" dirty="0" smtClean="0">
                <a:latin typeface="Century Gothic" panose="020B0502020202020204" pitchFamily="34" charset="0"/>
              </a:rPr>
              <a:t>Do look after our property</a:t>
            </a:r>
          </a:p>
          <a:p>
            <a:r>
              <a:rPr lang="en-GB" sz="4000" dirty="0" smtClean="0">
                <a:latin typeface="Century Gothic" panose="020B0502020202020204" pitchFamily="34" charset="0"/>
              </a:rPr>
              <a:t>Do be </a:t>
            </a:r>
            <a:r>
              <a:rPr lang="en-GB" sz="4000" dirty="0">
                <a:latin typeface="Century Gothic" panose="020B0502020202020204" pitchFamily="34" charset="0"/>
              </a:rPr>
              <a:t>k</a:t>
            </a:r>
            <a:r>
              <a:rPr lang="en-GB" sz="4000" dirty="0" smtClean="0">
                <a:latin typeface="Century Gothic" panose="020B0502020202020204" pitchFamily="34" charset="0"/>
              </a:rPr>
              <a:t>ind and gentle</a:t>
            </a:r>
          </a:p>
          <a:p>
            <a:r>
              <a:rPr lang="en-GB" sz="4000" dirty="0" smtClean="0">
                <a:latin typeface="Century Gothic" panose="020B0502020202020204" pitchFamily="34" charset="0"/>
              </a:rPr>
              <a:t>Be honest</a:t>
            </a:r>
          </a:p>
          <a:p>
            <a:r>
              <a:rPr lang="en-GB" sz="4000" dirty="0" smtClean="0">
                <a:latin typeface="Century Gothic" panose="020B0502020202020204" pitchFamily="34" charset="0"/>
              </a:rPr>
              <a:t>Do listen to others</a:t>
            </a:r>
          </a:p>
          <a:p>
            <a:r>
              <a:rPr lang="en-GB" sz="4000" dirty="0" smtClean="0">
                <a:latin typeface="Century Gothic" panose="020B0502020202020204" pitchFamily="34" charset="0"/>
              </a:rPr>
              <a:t>Do not speak to people in a disrespectful way</a:t>
            </a:r>
          </a:p>
          <a:p>
            <a:r>
              <a:rPr lang="en-GB" sz="4000" dirty="0" smtClean="0">
                <a:latin typeface="Century Gothic" panose="020B0502020202020204" pitchFamily="34" charset="0"/>
              </a:rPr>
              <a:t>Do work hard</a:t>
            </a: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27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117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Behaviour Policy</a:t>
            </a:r>
          </a:p>
          <a:p>
            <a:pPr algn="ctr"/>
            <a:endParaRPr lang="en-GB" sz="1050" dirty="0"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Red </a:t>
            </a:r>
            <a:r>
              <a:rPr lang="en-GB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card      </a:t>
            </a:r>
            <a:r>
              <a:rPr lang="en-GB" sz="4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Yellow </a:t>
            </a:r>
            <a:r>
              <a:rPr lang="en-GB" sz="4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card</a:t>
            </a:r>
          </a:p>
          <a:p>
            <a:pPr algn="ctr"/>
            <a:endParaRPr lang="en-GB" sz="9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First - </a:t>
            </a:r>
            <a:r>
              <a:rPr lang="en-GB" sz="4000" dirty="0" smtClean="0">
                <a:latin typeface="Century Gothic" panose="020B0502020202020204" pitchFamily="34" charset="0"/>
              </a:rPr>
              <a:t>verbal warning </a:t>
            </a:r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Yellow card – </a:t>
            </a:r>
            <a:r>
              <a:rPr lang="en-GB" sz="4000" dirty="0" smtClean="0">
                <a:latin typeface="Century Gothic" panose="020B0502020202020204" pitchFamily="34" charset="0"/>
              </a:rPr>
              <a:t>following on from a verbal warning</a:t>
            </a:r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Red card – Stage 1</a:t>
            </a: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Stage 2 – </a:t>
            </a:r>
            <a:r>
              <a:rPr lang="en-GB" sz="4000" dirty="0" smtClean="0">
                <a:latin typeface="Century Gothic" panose="020B0502020202020204" pitchFamily="34" charset="0"/>
              </a:rPr>
              <a:t>time </a:t>
            </a:r>
            <a:r>
              <a:rPr lang="en-GB" sz="4000" dirty="0">
                <a:latin typeface="Century Gothic" panose="020B0502020202020204" pitchFamily="34" charset="0"/>
              </a:rPr>
              <a:t>out in </a:t>
            </a:r>
            <a:r>
              <a:rPr lang="en-GB" sz="4000" dirty="0" smtClean="0">
                <a:latin typeface="Century Gothic" panose="020B0502020202020204" pitchFamily="34" charset="0"/>
              </a:rPr>
              <a:t>parallel Reception </a:t>
            </a:r>
            <a:r>
              <a:rPr lang="en-GB" sz="4000" dirty="0">
                <a:latin typeface="Century Gothic" panose="020B0502020202020204" pitchFamily="34" charset="0"/>
              </a:rPr>
              <a:t>class</a:t>
            </a: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Stage 3 – Time out in Nursery</a:t>
            </a:r>
          </a:p>
        </p:txBody>
      </p:sp>
    </p:spTree>
    <p:extLst>
      <p:ext uri="{BB962C8B-B14F-4D97-AF65-F5344CB8AC3E}">
        <p14:creationId xmlns:p14="http://schemas.microsoft.com/office/powerpoint/2010/main" val="1887853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677"/>
            <a:ext cx="1043348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Marvellous Me</a:t>
            </a:r>
          </a:p>
          <a:p>
            <a:pPr algn="ctr"/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>
                <a:latin typeface="Century Gothic" panose="020B0502020202020204" pitchFamily="34" charset="0"/>
              </a:rPr>
              <a:t>A fantastic way for us to communicate </a:t>
            </a:r>
            <a:r>
              <a:rPr lang="en-GB" sz="3200" dirty="0" smtClean="0">
                <a:latin typeface="Century Gothic" panose="020B0502020202020204" pitchFamily="34" charset="0"/>
              </a:rPr>
              <a:t>with you about your child’s learning.  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>
                <a:latin typeface="Century Gothic" panose="020B0502020202020204" pitchFamily="34" charset="0"/>
              </a:rPr>
              <a:t>We will </a:t>
            </a:r>
            <a:r>
              <a:rPr lang="en-GB" sz="3200" dirty="0" smtClean="0">
                <a:latin typeface="Century Gothic" panose="020B0502020202020204" pitchFamily="34" charset="0"/>
              </a:rPr>
              <a:t>update </a:t>
            </a:r>
            <a:r>
              <a:rPr lang="en-GB" sz="3200" dirty="0">
                <a:latin typeface="Century Gothic" panose="020B0502020202020204" pitchFamily="34" charset="0"/>
              </a:rPr>
              <a:t>you on </a:t>
            </a:r>
            <a:r>
              <a:rPr lang="en-GB" sz="3200" dirty="0" smtClean="0">
                <a:latin typeface="Century Gothic" panose="020B0502020202020204" pitchFamily="34" charset="0"/>
              </a:rPr>
              <a:t>‘new’ learning, send you photos and celebrate your child’s achievements.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 smtClean="0">
                <a:latin typeface="Century Gothic" panose="020B0502020202020204" pitchFamily="34" charset="0"/>
              </a:rPr>
              <a:t>We also send reminders e.g. school trip on Tuesday.  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>
                <a:latin typeface="Century Gothic" panose="020B0502020202020204" pitchFamily="34" charset="0"/>
              </a:rPr>
              <a:t>Make sure </a:t>
            </a:r>
            <a:r>
              <a:rPr lang="en-GB" sz="3200" dirty="0" smtClean="0">
                <a:latin typeface="Century Gothic" panose="020B0502020202020204" pitchFamily="34" charset="0"/>
              </a:rPr>
              <a:t>you sign the Marvellous Me permission form and return to the office. 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09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Daily Timetable</a:t>
            </a: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8:50 Doors Open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9:00 Register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9:10 Phonics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9:30 Area time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10:20 Literacy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10:40 Playtime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11:00 </a:t>
            </a:r>
            <a:r>
              <a:rPr lang="en-GB" sz="2000" dirty="0" smtClean="0">
                <a:latin typeface="Century Gothic" panose="020B0502020202020204" pitchFamily="34" charset="0"/>
              </a:rPr>
              <a:t>Maths</a:t>
            </a:r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11:20 Daily run followed by dough disco / handwriting</a:t>
            </a:r>
            <a:r>
              <a:rPr lang="en-GB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n-GB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11:55 </a:t>
            </a:r>
            <a:r>
              <a:rPr lang="en-GB" sz="2000" dirty="0">
                <a:latin typeface="Century Gothic" panose="020B0502020202020204" pitchFamily="34" charset="0"/>
              </a:rPr>
              <a:t>Lunchtime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1:00 </a:t>
            </a:r>
            <a:r>
              <a:rPr lang="en-GB" sz="2000" dirty="0" smtClean="0">
                <a:latin typeface="Century Gothic" panose="020B0502020202020204" pitchFamily="34" charset="0"/>
              </a:rPr>
              <a:t>Topic focus</a:t>
            </a:r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1:20 Area time</a:t>
            </a:r>
          </a:p>
          <a:p>
            <a:pPr algn="ctr"/>
            <a:r>
              <a:rPr lang="en-GB" sz="2000" dirty="0">
                <a:latin typeface="Century Gothic" panose="020B0502020202020204" pitchFamily="34" charset="0"/>
              </a:rPr>
              <a:t>2:50 </a:t>
            </a:r>
            <a:r>
              <a:rPr lang="en-GB" sz="2000" dirty="0" smtClean="0">
                <a:latin typeface="Century Gothic" panose="020B0502020202020204" pitchFamily="34" charset="0"/>
              </a:rPr>
              <a:t>Story / singing</a:t>
            </a:r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3:05-3.15 </a:t>
            </a:r>
            <a:r>
              <a:rPr lang="en-GB" sz="2000" dirty="0">
                <a:latin typeface="Century Gothic" panose="020B0502020202020204" pitchFamily="34" charset="0"/>
              </a:rPr>
              <a:t>Doors o</a:t>
            </a:r>
            <a:r>
              <a:rPr lang="en-GB" sz="2000" dirty="0" smtClean="0">
                <a:latin typeface="Century Gothic" panose="020B0502020202020204" pitchFamily="34" charset="0"/>
              </a:rPr>
              <a:t>pen </a:t>
            </a: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smtClean="0">
                <a:latin typeface="Century Gothic" panose="020B0502020202020204" pitchFamily="34" charset="0"/>
              </a:rPr>
              <a:t>Challenges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0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School Rewards</a:t>
            </a: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dirty="0" smtClean="0"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 dirty="0">
                <a:latin typeface="Century Gothic" panose="020B0502020202020204" pitchFamily="34" charset="0"/>
              </a:rPr>
              <a:t>House point system </a:t>
            </a:r>
            <a:r>
              <a:rPr lang="en-GB" sz="2000" dirty="0">
                <a:latin typeface="Century Gothic" panose="020B0502020202020204" pitchFamily="34" charset="0"/>
              </a:rPr>
              <a:t>– The children receive house points throughout the week for good work, </a:t>
            </a:r>
            <a:r>
              <a:rPr lang="en-GB" sz="2000" dirty="0" smtClean="0">
                <a:latin typeface="Century Gothic" panose="020B0502020202020204" pitchFamily="34" charset="0"/>
              </a:rPr>
              <a:t>good behaviour</a:t>
            </a:r>
            <a:r>
              <a:rPr lang="en-GB" sz="2000" dirty="0">
                <a:latin typeface="Century Gothic" panose="020B0502020202020204" pitchFamily="34" charset="0"/>
              </a:rPr>
              <a:t>, manners etc. They go into a pot </a:t>
            </a:r>
            <a:r>
              <a:rPr lang="en-GB" sz="2000" dirty="0" smtClean="0">
                <a:latin typeface="Century Gothic" panose="020B0502020202020204" pitchFamily="34" charset="0"/>
              </a:rPr>
              <a:t>and one </a:t>
            </a:r>
            <a:r>
              <a:rPr lang="en-GB" sz="2000" dirty="0">
                <a:latin typeface="Century Gothic" panose="020B0502020202020204" pitchFamily="34" charset="0"/>
              </a:rPr>
              <a:t>name is picked out </a:t>
            </a:r>
            <a:r>
              <a:rPr lang="en-GB" sz="2000" dirty="0" smtClean="0">
                <a:latin typeface="Century Gothic" panose="020B0502020202020204" pitchFamily="34" charset="0"/>
              </a:rPr>
              <a:t>during celebration </a:t>
            </a:r>
            <a:r>
              <a:rPr lang="en-GB" sz="2000" dirty="0">
                <a:latin typeface="Century Gothic" panose="020B0502020202020204" pitchFamily="34" charset="0"/>
              </a:rPr>
              <a:t>assembly </a:t>
            </a:r>
            <a:r>
              <a:rPr lang="en-GB" sz="2000" dirty="0" smtClean="0">
                <a:latin typeface="Century Gothic" panose="020B0502020202020204" pitchFamily="34" charset="0"/>
              </a:rPr>
              <a:t>on a Friday. The lucky child selects </a:t>
            </a:r>
            <a:r>
              <a:rPr lang="en-GB" sz="2000" dirty="0">
                <a:latin typeface="Century Gothic" panose="020B0502020202020204" pitchFamily="34" charset="0"/>
              </a:rPr>
              <a:t>a </a:t>
            </a:r>
            <a:r>
              <a:rPr lang="en-GB" sz="2000" dirty="0" smtClean="0">
                <a:latin typeface="Century Gothic" panose="020B0502020202020204" pitchFamily="34" charset="0"/>
              </a:rPr>
              <a:t>prize!</a:t>
            </a:r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 dirty="0">
                <a:latin typeface="Century Gothic" panose="020B0502020202020204" pitchFamily="34" charset="0"/>
              </a:rPr>
              <a:t>Reading Challenge </a:t>
            </a:r>
            <a:r>
              <a:rPr lang="en-GB" sz="2000" dirty="0" smtClean="0">
                <a:latin typeface="Century Gothic" panose="020B0502020202020204" pitchFamily="34" charset="0"/>
              </a:rPr>
              <a:t>– mentioned earlier. </a:t>
            </a:r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 dirty="0">
                <a:latin typeface="Century Gothic" panose="020B0502020202020204" pitchFamily="34" charset="0"/>
              </a:rPr>
              <a:t>Star of the week </a:t>
            </a:r>
            <a:r>
              <a:rPr lang="en-GB" sz="2000" dirty="0">
                <a:latin typeface="Century Gothic" panose="020B0502020202020204" pitchFamily="34" charset="0"/>
              </a:rPr>
              <a:t>– </a:t>
            </a:r>
            <a:r>
              <a:rPr lang="en-GB" sz="2000" dirty="0" smtClean="0">
                <a:latin typeface="Century Gothic" panose="020B0502020202020204" pitchFamily="34" charset="0"/>
              </a:rPr>
              <a:t>one </a:t>
            </a:r>
            <a:r>
              <a:rPr lang="en-GB" sz="2000" dirty="0">
                <a:latin typeface="Century Gothic" panose="020B0502020202020204" pitchFamily="34" charset="0"/>
              </a:rPr>
              <a:t>child from each class will </a:t>
            </a:r>
            <a:r>
              <a:rPr lang="en-GB" sz="2000" dirty="0" smtClean="0">
                <a:latin typeface="Century Gothic" panose="020B0502020202020204" pitchFamily="34" charset="0"/>
              </a:rPr>
              <a:t>receive this </a:t>
            </a:r>
            <a:r>
              <a:rPr lang="en-GB" sz="2000" dirty="0">
                <a:latin typeface="Century Gothic" panose="020B0502020202020204" pitchFamily="34" charset="0"/>
              </a:rPr>
              <a:t>award in the weekly celebration </a:t>
            </a:r>
            <a:r>
              <a:rPr lang="en-GB" sz="2000" dirty="0" smtClean="0">
                <a:latin typeface="Century Gothic" panose="020B0502020202020204" pitchFamily="34" charset="0"/>
              </a:rPr>
              <a:t>assembly on a Friday. </a:t>
            </a:r>
            <a:r>
              <a:rPr lang="en-GB" sz="2000" dirty="0">
                <a:latin typeface="Century Gothic" panose="020B0502020202020204" pitchFamily="34" charset="0"/>
              </a:rPr>
              <a:t>The children can only be eligible for this award if they have read 4x in the week, had full attendance, perfect behaviour and worn </a:t>
            </a:r>
            <a:r>
              <a:rPr lang="en-GB" sz="2000" dirty="0" smtClean="0">
                <a:latin typeface="Century Gothic" panose="020B0502020202020204" pitchFamily="34" charset="0"/>
              </a:rPr>
              <a:t>the correct school uniform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  <a:p>
            <a:pPr algn="ctr"/>
            <a:endParaRPr lang="en-GB" sz="2000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u="sng" dirty="0">
                <a:latin typeface="Century Gothic" panose="020B0502020202020204" pitchFamily="34" charset="0"/>
              </a:rPr>
              <a:t>Star writer of the week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dirty="0">
                <a:latin typeface="Century Gothic" panose="020B0502020202020204" pitchFamily="34" charset="0"/>
              </a:rPr>
              <a:t>- </a:t>
            </a:r>
            <a:r>
              <a:rPr lang="en-GB" sz="2000" dirty="0" smtClean="0">
                <a:latin typeface="Century Gothic" panose="020B0502020202020204" pitchFamily="34" charset="0"/>
              </a:rPr>
              <a:t>one </a:t>
            </a:r>
            <a:r>
              <a:rPr lang="en-GB" sz="2000" dirty="0">
                <a:latin typeface="Century Gothic" panose="020B0502020202020204" pitchFamily="34" charset="0"/>
              </a:rPr>
              <a:t>child from each class will </a:t>
            </a:r>
            <a:r>
              <a:rPr lang="en-GB" sz="2000" dirty="0" smtClean="0">
                <a:latin typeface="Century Gothic" panose="020B0502020202020204" pitchFamily="34" charset="0"/>
              </a:rPr>
              <a:t>receive this </a:t>
            </a:r>
            <a:r>
              <a:rPr lang="en-GB" sz="2000" dirty="0">
                <a:latin typeface="Century Gothic" panose="020B0502020202020204" pitchFamily="34" charset="0"/>
              </a:rPr>
              <a:t>award in the weekly celebration </a:t>
            </a:r>
            <a:r>
              <a:rPr lang="en-GB" sz="2000" dirty="0" smtClean="0">
                <a:latin typeface="Century Gothic" panose="020B0502020202020204" pitchFamily="34" charset="0"/>
              </a:rPr>
              <a:t>assembly on a </a:t>
            </a:r>
            <a:r>
              <a:rPr lang="en-GB" sz="2000" dirty="0">
                <a:latin typeface="Century Gothic" panose="020B0502020202020204" pitchFamily="34" charset="0"/>
              </a:rPr>
              <a:t>F</a:t>
            </a:r>
            <a:r>
              <a:rPr lang="en-GB" sz="2000" dirty="0" smtClean="0">
                <a:latin typeface="Century Gothic" panose="020B0502020202020204" pitchFamily="34" charset="0"/>
              </a:rPr>
              <a:t>riday. </a:t>
            </a:r>
            <a:endParaRPr lang="en-GB" sz="2000" b="1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88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How can I prepare </a:t>
            </a:r>
            <a:r>
              <a:rPr lang="en-GB" sz="7200" dirty="0" smtClean="0">
                <a:latin typeface="Century Gothic" panose="020B0502020202020204" pitchFamily="34" charset="0"/>
              </a:rPr>
              <a:t>my </a:t>
            </a:r>
            <a:r>
              <a:rPr lang="en-GB" sz="7200" dirty="0">
                <a:latin typeface="Century Gothic" panose="020B0502020202020204" pitchFamily="34" charset="0"/>
              </a:rPr>
              <a:t>child </a:t>
            </a:r>
            <a:r>
              <a:rPr lang="en-GB" sz="7200" dirty="0" smtClean="0">
                <a:latin typeface="Century Gothic" panose="020B0502020202020204" pitchFamily="34" charset="0"/>
              </a:rPr>
              <a:t>for Reception</a:t>
            </a:r>
            <a:r>
              <a:rPr lang="en-GB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Develop independence by: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Encouraging your child to get dressed and undressed </a:t>
            </a:r>
            <a:r>
              <a:rPr lang="en-GB" dirty="0" smtClean="0">
                <a:latin typeface="Century Gothic" panose="020B0502020202020204" pitchFamily="34" charset="0"/>
              </a:rPr>
              <a:t>so that they find changing for P.E. </a:t>
            </a:r>
            <a:r>
              <a:rPr lang="en-GB" dirty="0">
                <a:latin typeface="Century Gothic" panose="020B0502020202020204" pitchFamily="34" charset="0"/>
              </a:rPr>
              <a:t>much easier (consider carefully what you dress your child in on P.E days at the start of the </a:t>
            </a:r>
            <a:r>
              <a:rPr lang="en-GB" dirty="0" smtClean="0">
                <a:latin typeface="Century Gothic" panose="020B0502020202020204" pitchFamily="34" charset="0"/>
              </a:rPr>
              <a:t>year) 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Please </a:t>
            </a:r>
            <a:r>
              <a:rPr lang="en-GB" b="1" dirty="0">
                <a:latin typeface="Century Gothic" panose="020B0502020202020204" pitchFamily="34" charset="0"/>
              </a:rPr>
              <a:t>name everything </a:t>
            </a:r>
            <a:r>
              <a:rPr lang="en-GB" dirty="0">
                <a:latin typeface="Century Gothic" panose="020B0502020202020204" pitchFamily="34" charset="0"/>
              </a:rPr>
              <a:t>including </a:t>
            </a:r>
            <a:r>
              <a:rPr lang="en-GB" dirty="0" smtClean="0">
                <a:latin typeface="Century Gothic" panose="020B0502020202020204" pitchFamily="34" charset="0"/>
              </a:rPr>
              <a:t>shoes. The </a:t>
            </a:r>
            <a:r>
              <a:rPr lang="en-GB" dirty="0">
                <a:latin typeface="Century Gothic" panose="020B0502020202020204" pitchFamily="34" charset="0"/>
              </a:rPr>
              <a:t>children are not allowed to wear earrings for P.E.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When you buy your child's new </a:t>
            </a:r>
            <a:r>
              <a:rPr lang="en-GB" b="1" dirty="0">
                <a:latin typeface="Century Gothic" panose="020B0502020202020204" pitchFamily="34" charset="0"/>
              </a:rPr>
              <a:t>winter coat </a:t>
            </a:r>
            <a:r>
              <a:rPr lang="en-GB" dirty="0">
                <a:latin typeface="Century Gothic" panose="020B0502020202020204" pitchFamily="34" charset="0"/>
              </a:rPr>
              <a:t>give them some time to practise </a:t>
            </a:r>
            <a:r>
              <a:rPr lang="en-GB" b="1" dirty="0">
                <a:latin typeface="Century Gothic" panose="020B0502020202020204" pitchFamily="34" charset="0"/>
              </a:rPr>
              <a:t>taking it on and off and practise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b="1" dirty="0" smtClean="0">
                <a:latin typeface="Century Gothic" panose="020B0502020202020204" pitchFamily="34" charset="0"/>
              </a:rPr>
              <a:t>fastening </a:t>
            </a:r>
            <a:r>
              <a:rPr lang="en-GB" b="1" dirty="0">
                <a:latin typeface="Century Gothic" panose="020B0502020202020204" pitchFamily="34" charset="0"/>
              </a:rPr>
              <a:t>it up.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The children have snack daily at </a:t>
            </a:r>
            <a:r>
              <a:rPr lang="en-GB" dirty="0" smtClean="0">
                <a:latin typeface="Century Gothic" panose="020B0502020202020204" pitchFamily="34" charset="0"/>
              </a:rPr>
              <a:t>playtime (apples</a:t>
            </a:r>
            <a:r>
              <a:rPr lang="en-GB" dirty="0">
                <a:latin typeface="Century Gothic" panose="020B0502020202020204" pitchFamily="34" charset="0"/>
              </a:rPr>
              <a:t>, pears, carrots, </a:t>
            </a:r>
            <a:r>
              <a:rPr lang="en-GB" dirty="0" smtClean="0">
                <a:latin typeface="Century Gothic" panose="020B0502020202020204" pitchFamily="34" charset="0"/>
              </a:rPr>
              <a:t>satsumas, bananas) </a:t>
            </a:r>
            <a:r>
              <a:rPr lang="en-GB" dirty="0">
                <a:latin typeface="Century Gothic" panose="020B0502020202020204" pitchFamily="34" charset="0"/>
              </a:rPr>
              <a:t>If your child doesn’t eat fruit think about encouraging </a:t>
            </a:r>
            <a:r>
              <a:rPr lang="en-GB" dirty="0" smtClean="0">
                <a:latin typeface="Century Gothic" panose="020B0502020202020204" pitchFamily="34" charset="0"/>
              </a:rPr>
              <a:t>this over </a:t>
            </a:r>
            <a:r>
              <a:rPr lang="en-GB" dirty="0">
                <a:latin typeface="Century Gothic" panose="020B0502020202020204" pitchFamily="34" charset="0"/>
              </a:rPr>
              <a:t>the summer as they will get peckish </a:t>
            </a:r>
            <a:r>
              <a:rPr lang="en-GB" dirty="0" smtClean="0">
                <a:latin typeface="Century Gothic" panose="020B0502020202020204" pitchFamily="34" charset="0"/>
              </a:rPr>
              <a:t>throughout </a:t>
            </a:r>
            <a:r>
              <a:rPr lang="en-GB" dirty="0">
                <a:latin typeface="Century Gothic" panose="020B0502020202020204" pitchFamily="34" charset="0"/>
              </a:rPr>
              <a:t>the morning!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36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-132521" y="304800"/>
            <a:ext cx="1204622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School Lunches</a:t>
            </a:r>
          </a:p>
          <a:p>
            <a:pPr algn="ctr"/>
            <a:endParaRPr lang="en-GB" sz="4000" dirty="0">
              <a:latin typeface="Century Gothic" panose="020B0502020202020204" pitchFamily="34" charset="0"/>
            </a:endParaRPr>
          </a:p>
          <a:p>
            <a:pPr algn="ctr"/>
            <a:r>
              <a:rPr lang="en-GB" sz="4000" dirty="0">
                <a:latin typeface="Century Gothic" panose="020B0502020202020204" pitchFamily="34" charset="0"/>
              </a:rPr>
              <a:t>A menu can be found on the school website.</a:t>
            </a:r>
          </a:p>
          <a:p>
            <a:pPr algn="ctr"/>
            <a:endParaRPr lang="en-GB" sz="8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9455" y="2712028"/>
            <a:ext cx="6577445" cy="38940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027BCC-775A-4C60-ACE3-E9A2C61B9874}"/>
              </a:ext>
            </a:extLst>
          </p:cNvPr>
          <p:cNvSpPr txBox="1"/>
          <p:nvPr/>
        </p:nvSpPr>
        <p:spPr>
          <a:xfrm>
            <a:off x="0" y="4366663"/>
            <a:ext cx="3790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key information tab</a:t>
            </a:r>
            <a:endParaRPr lang="en-GB" sz="3200" dirty="0">
              <a:latin typeface="Century" panose="020406040505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9E7D7B9-76A2-4909-BA5C-85D9354F3D34}"/>
              </a:ext>
            </a:extLst>
          </p:cNvPr>
          <p:cNvCxnSpPr/>
          <p:nvPr/>
        </p:nvCxnSpPr>
        <p:spPr>
          <a:xfrm flipV="1">
            <a:off x="2531165" y="3657600"/>
            <a:ext cx="1749287" cy="4903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616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677"/>
            <a:ext cx="1204622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Reminders</a:t>
            </a:r>
          </a:p>
          <a:p>
            <a:r>
              <a:rPr lang="en-GB" sz="2000" b="1" dirty="0" smtClean="0">
                <a:latin typeface="Century Gothic" panose="020B0502020202020204" pitchFamily="34" charset="0"/>
              </a:rPr>
              <a:t>Please </a:t>
            </a:r>
            <a:r>
              <a:rPr lang="en-GB" sz="2000" b="1" dirty="0">
                <a:latin typeface="Century Gothic" panose="020B0502020202020204" pitchFamily="34" charset="0"/>
              </a:rPr>
              <a:t>leave your child's </a:t>
            </a:r>
            <a:r>
              <a:rPr lang="en-GB" sz="2000" b="1" dirty="0" smtClean="0">
                <a:latin typeface="Century Gothic" panose="020B0502020202020204" pitchFamily="34" charset="0"/>
              </a:rPr>
              <a:t>P.E. </a:t>
            </a:r>
            <a:r>
              <a:rPr lang="en-GB" sz="2000" b="1" dirty="0">
                <a:latin typeface="Century Gothic" panose="020B0502020202020204" pitchFamily="34" charset="0"/>
              </a:rPr>
              <a:t>kit on their peg </a:t>
            </a:r>
            <a:r>
              <a:rPr lang="en-GB" sz="2000" dirty="0" smtClean="0">
                <a:latin typeface="Century Gothic" panose="020B0502020202020204" pitchFamily="34" charset="0"/>
              </a:rPr>
              <a:t>throughout</a:t>
            </a:r>
            <a:r>
              <a:rPr lang="en-GB" sz="2000" b="1" dirty="0" smtClean="0">
                <a:latin typeface="Century Gothic" panose="020B0502020202020204" pitchFamily="34" charset="0"/>
              </a:rPr>
              <a:t> </a:t>
            </a:r>
            <a:r>
              <a:rPr lang="en-GB" sz="2000" dirty="0" smtClean="0">
                <a:latin typeface="Century Gothic" panose="020B0502020202020204" pitchFamily="34" charset="0"/>
              </a:rPr>
              <a:t>the half-term</a:t>
            </a:r>
            <a:r>
              <a:rPr lang="en-GB" sz="2000" dirty="0">
                <a:latin typeface="Century Gothic" panose="020B0502020202020204" pitchFamily="34" charset="0"/>
              </a:rPr>
              <a:t>. We </a:t>
            </a:r>
            <a:r>
              <a:rPr lang="en-GB" sz="2000" dirty="0" smtClean="0">
                <a:latin typeface="Century Gothic" panose="020B0502020202020204" pitchFamily="34" charset="0"/>
              </a:rPr>
              <a:t>have</a:t>
            </a:r>
          </a:p>
          <a:p>
            <a:r>
              <a:rPr lang="en-GB" sz="2000" dirty="0" smtClean="0">
                <a:latin typeface="Century Gothic" panose="020B0502020202020204" pitchFamily="34" charset="0"/>
              </a:rPr>
              <a:t>a set P.E. day </a:t>
            </a:r>
            <a:r>
              <a:rPr lang="en-GB" sz="2000" dirty="0">
                <a:latin typeface="Century Gothic" panose="020B0502020202020204" pitchFamily="34" charset="0"/>
              </a:rPr>
              <a:t>but sometimes things come up and we have to change our </a:t>
            </a:r>
            <a:r>
              <a:rPr lang="en-GB" sz="2000" dirty="0" smtClean="0">
                <a:latin typeface="Century Gothic" panose="020B0502020202020204" pitchFamily="34" charset="0"/>
              </a:rPr>
              <a:t>P.E. </a:t>
            </a:r>
          </a:p>
          <a:p>
            <a:r>
              <a:rPr lang="en-GB" sz="2000" dirty="0" smtClean="0">
                <a:latin typeface="Century Gothic" panose="020B0502020202020204" pitchFamily="34" charset="0"/>
              </a:rPr>
              <a:t>slot for </a:t>
            </a:r>
            <a:r>
              <a:rPr lang="en-GB" sz="2000" dirty="0">
                <a:latin typeface="Century Gothic" panose="020B0502020202020204" pitchFamily="34" charset="0"/>
              </a:rPr>
              <a:t>the week. This will ensure that nobody ever misses out.</a:t>
            </a:r>
            <a:endParaRPr lang="en-GB" sz="28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The children will continue to have access to the </a:t>
            </a:r>
            <a:r>
              <a:rPr lang="en-GB" sz="2000" b="1" dirty="0">
                <a:latin typeface="Century Gothic" panose="020B0502020202020204" pitchFamily="34" charset="0"/>
              </a:rPr>
              <a:t>outdoor area</a:t>
            </a:r>
            <a:r>
              <a:rPr lang="en-GB" sz="2000" dirty="0">
                <a:latin typeface="Century Gothic" panose="020B0502020202020204" pitchFamily="34" charset="0"/>
              </a:rPr>
              <a:t>. Please ensure they bring a coat and suitable footwear for using it.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As in Nursery we have a </a:t>
            </a:r>
            <a:r>
              <a:rPr lang="en-GB" sz="2000" b="1" dirty="0">
                <a:latin typeface="Century Gothic" panose="020B0502020202020204" pitchFamily="34" charset="0"/>
              </a:rPr>
              <a:t>contribution tin </a:t>
            </a:r>
            <a:r>
              <a:rPr lang="en-GB" sz="2000" dirty="0">
                <a:latin typeface="Century Gothic" panose="020B0502020202020204" pitchFamily="34" charset="0"/>
              </a:rPr>
              <a:t>which will go towards classroom resources.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We have a school </a:t>
            </a:r>
            <a:r>
              <a:rPr lang="en-GB" sz="2000" b="1" dirty="0">
                <a:latin typeface="Century Gothic" panose="020B0502020202020204" pitchFamily="34" charset="0"/>
              </a:rPr>
              <a:t>twitter</a:t>
            </a:r>
            <a:r>
              <a:rPr lang="en-GB" sz="2000" dirty="0">
                <a:latin typeface="Century Gothic" panose="020B0502020202020204" pitchFamily="34" charset="0"/>
              </a:rPr>
              <a:t> feed which we update with photographs and information.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The children are able to bring a water </a:t>
            </a:r>
            <a:r>
              <a:rPr lang="en-GB" sz="2000" dirty="0" smtClean="0">
                <a:latin typeface="Century Gothic" panose="020B0502020202020204" pitchFamily="34" charset="0"/>
              </a:rPr>
              <a:t>bottle. </a:t>
            </a:r>
            <a:r>
              <a:rPr lang="en-GB" sz="2000" b="1" dirty="0" smtClean="0">
                <a:latin typeface="Century Gothic" panose="020B0502020202020204" pitchFamily="34" charset="0"/>
              </a:rPr>
              <a:t>Water only, no </a:t>
            </a:r>
            <a:r>
              <a:rPr lang="en-GB" sz="2000" b="1" dirty="0">
                <a:latin typeface="Century Gothic" panose="020B0502020202020204" pitchFamily="34" charset="0"/>
              </a:rPr>
              <a:t>juice</a:t>
            </a:r>
            <a:r>
              <a:rPr lang="en-GB" sz="2000" b="1" dirty="0" smtClean="0">
                <a:latin typeface="Century Gothic" panose="020B0502020202020204" pitchFamily="34" charset="0"/>
              </a:rPr>
              <a:t>. </a:t>
            </a:r>
            <a:r>
              <a:rPr lang="en-GB" sz="2000" dirty="0" smtClean="0">
                <a:latin typeface="Century Gothic" panose="020B0502020202020204" pitchFamily="34" charset="0"/>
              </a:rPr>
              <a:t>Daily water challenge. </a:t>
            </a:r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Cloak room independence</a:t>
            </a:r>
            <a:r>
              <a:rPr lang="en-GB" sz="2000" b="1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latin typeface="Century Gothic" panose="020B0502020202020204" pitchFamily="34" charset="0"/>
              </a:rPr>
              <a:t>Party list of children's first names</a:t>
            </a:r>
            <a:r>
              <a:rPr lang="en-GB" sz="2000" dirty="0" smtClean="0">
                <a:latin typeface="Century Gothic" panose="020B0502020202020204" pitchFamily="34" charset="0"/>
              </a:rPr>
              <a:t>. Please let us know if you object to this.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b="1" dirty="0" smtClean="0">
                <a:latin typeface="Century Gothic" panose="020B0502020202020204" pitchFamily="34" charset="0"/>
              </a:rPr>
              <a:t>Wow moment templates are in the cloakrooms (to be completed at home) </a:t>
            </a:r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8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1410" y="106017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-132522" y="1656576"/>
            <a:ext cx="1204622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latin typeface="Century Gothic" panose="020B0502020202020204" pitchFamily="34" charset="0"/>
              </a:rPr>
              <a:t>Children are assessed against the</a:t>
            </a:r>
          </a:p>
          <a:p>
            <a:pPr algn="ctr"/>
            <a:r>
              <a:rPr lang="en-GB" sz="7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6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1. Personal, Social and Emotional Development</a:t>
            </a: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Making Relationships</a:t>
            </a:r>
          </a:p>
          <a:p>
            <a:pPr algn="ctr"/>
            <a:r>
              <a:rPr lang="en-GB" sz="4400" dirty="0" smtClean="0">
                <a:latin typeface="Century Gothic" panose="020B0502020202020204" pitchFamily="34" charset="0"/>
              </a:rPr>
              <a:t>Self-Confidence </a:t>
            </a:r>
            <a:r>
              <a:rPr lang="en-GB" sz="4400" dirty="0">
                <a:latin typeface="Century Gothic" panose="020B0502020202020204" pitchFamily="34" charset="0"/>
              </a:rPr>
              <a:t>and </a:t>
            </a:r>
            <a:r>
              <a:rPr lang="en-GB" sz="4400" dirty="0" smtClean="0">
                <a:latin typeface="Century Gothic" panose="020B0502020202020204" pitchFamily="34" charset="0"/>
              </a:rPr>
              <a:t>Self-Awareness</a:t>
            </a:r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Managing </a:t>
            </a:r>
            <a:r>
              <a:rPr lang="en-GB" sz="4400" dirty="0" smtClean="0">
                <a:latin typeface="Century Gothic" panose="020B0502020202020204" pitchFamily="34" charset="0"/>
              </a:rPr>
              <a:t>Feelings </a:t>
            </a:r>
            <a:r>
              <a:rPr lang="en-GB" sz="4400" dirty="0">
                <a:latin typeface="Century Gothic" panose="020B0502020202020204" pitchFamily="34" charset="0"/>
              </a:rPr>
              <a:t>and B</a:t>
            </a:r>
            <a:r>
              <a:rPr lang="en-GB" sz="4400" dirty="0" smtClean="0">
                <a:latin typeface="Century Gothic" panose="020B0502020202020204" pitchFamily="34" charset="0"/>
              </a:rPr>
              <a:t>ehaviour</a:t>
            </a:r>
            <a:endParaRPr lang="en-GB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9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2. Communication and Language</a:t>
            </a: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Listening and Attention</a:t>
            </a: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Understanding</a:t>
            </a: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Speaking</a:t>
            </a:r>
            <a:endParaRPr lang="en-GB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2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0" y="304800"/>
            <a:ext cx="120462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3. Physical Development</a:t>
            </a: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Moving and Handling</a:t>
            </a: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Health and </a:t>
            </a:r>
            <a:r>
              <a:rPr lang="en-GB" sz="4400" dirty="0" smtClean="0">
                <a:latin typeface="Century Gothic" panose="020B0502020202020204" pitchFamily="34" charset="0"/>
              </a:rPr>
              <a:t>Self-Care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64759" y="3650044"/>
            <a:ext cx="3672715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722686" y="3547224"/>
            <a:ext cx="3656214" cy="2730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315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4. Literacy</a:t>
            </a: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Reading</a:t>
            </a: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Writing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65230"/>
            <a:ext cx="4813631" cy="3595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669544" y="2701293"/>
            <a:ext cx="4486165" cy="3350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518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5. </a:t>
            </a:r>
            <a:r>
              <a:rPr lang="en-GB" sz="4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Mathematics</a:t>
            </a:r>
            <a:endParaRPr lang="en-GB" sz="4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 smtClean="0">
                <a:latin typeface="Century Gothic" panose="020B0502020202020204" pitchFamily="34" charset="0"/>
              </a:rPr>
              <a:t>Numbers</a:t>
            </a:r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Shape, </a:t>
            </a:r>
            <a:r>
              <a:rPr lang="en-GB" sz="4400" dirty="0" smtClean="0">
                <a:latin typeface="Century Gothic" panose="020B0502020202020204" pitchFamily="34" charset="0"/>
              </a:rPr>
              <a:t>Space </a:t>
            </a:r>
            <a:r>
              <a:rPr lang="en-GB" sz="4400" dirty="0">
                <a:latin typeface="Century Gothic" panose="020B0502020202020204" pitchFamily="34" charset="0"/>
              </a:rPr>
              <a:t>and </a:t>
            </a:r>
            <a:r>
              <a:rPr lang="en-GB" sz="4400" dirty="0" smtClean="0">
                <a:latin typeface="Century Gothic" panose="020B0502020202020204" pitchFamily="34" charset="0"/>
              </a:rPr>
              <a:t>Measure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3776" y="1539859"/>
            <a:ext cx="3460390" cy="2584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553135" y="4376628"/>
            <a:ext cx="2840864" cy="2121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058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325214-511F-4DDC-93D5-39EB92022A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17" y1="16585" x2="18317" y2="16585"/>
                        <a14:foregroundMark x1="11881" y1="24878" x2="11881" y2="24878"/>
                        <a14:foregroundMark x1="6436" y1="35122" x2="6436" y2="35122"/>
                        <a14:foregroundMark x1="5941" y1="47805" x2="5941" y2="47805"/>
                        <a14:foregroundMark x1="5941" y1="56098" x2="5941" y2="56098"/>
                        <a14:foregroundMark x1="8911" y1="67317" x2="8911" y2="67317"/>
                        <a14:foregroundMark x1="13861" y1="79024" x2="13861" y2="79024"/>
                        <a14:foregroundMark x1="23762" y1="84390" x2="23762" y2="84390"/>
                        <a14:foregroundMark x1="30198" y1="89756" x2="30198" y2="89756"/>
                        <a14:foregroundMark x1="42574" y1="94146" x2="42574" y2="94146"/>
                        <a14:foregroundMark x1="62376" y1="94146" x2="62376" y2="94146"/>
                        <a14:foregroundMark x1="80198" y1="83415" x2="80198" y2="83415"/>
                        <a14:foregroundMark x1="94059" y1="62439" x2="94059" y2="62439"/>
                        <a14:foregroundMark x1="87624" y1="24878" x2="87624" y2="24878"/>
                        <a14:foregroundMark x1="63366" y1="7317" x2="63366" y2="7317"/>
                        <a14:foregroundMark x1="76238" y1="16098" x2="76238" y2="16098"/>
                        <a14:foregroundMark x1="66337" y1="9756" x2="66337" y2="9756"/>
                        <a14:foregroundMark x1="48020" y1="6829" x2="48020" y2="6829"/>
                        <a14:foregroundMark x1="35149" y1="8293" x2="35149" y2="8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2627" y="304800"/>
            <a:ext cx="1802294" cy="1828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8F69-DC5B-4860-8FAC-1A5CBEB7B6E3}"/>
              </a:ext>
            </a:extLst>
          </p:cNvPr>
          <p:cNvSpPr txBox="1"/>
          <p:nvPr/>
        </p:nvSpPr>
        <p:spPr>
          <a:xfrm>
            <a:off x="145774" y="117693"/>
            <a:ext cx="1204622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Century Gothic" panose="020B0502020202020204" pitchFamily="34" charset="0"/>
              </a:rPr>
              <a:t>7 Areas of Learning</a:t>
            </a:r>
          </a:p>
          <a:p>
            <a:pPr algn="ctr"/>
            <a:endParaRPr lang="en-GB" sz="72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6. Understanding the World</a:t>
            </a:r>
          </a:p>
          <a:p>
            <a:pPr algn="ctr"/>
            <a:endParaRPr lang="en-GB" sz="4400" dirty="0">
              <a:latin typeface="Century Gothic" panose="020B0502020202020204" pitchFamily="34" charset="0"/>
            </a:endParaRP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People and Communities</a:t>
            </a: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The World</a:t>
            </a:r>
          </a:p>
          <a:p>
            <a:pPr algn="ctr"/>
            <a:r>
              <a:rPr lang="en-GB" sz="4400" dirty="0">
                <a:latin typeface="Century Gothic" panose="020B0502020202020204" pitchFamily="34" charset="0"/>
              </a:rPr>
              <a:t>Technology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33916" y="3512486"/>
            <a:ext cx="3428999" cy="2561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4185" y="3505200"/>
            <a:ext cx="2399178" cy="3212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192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6531</TotalTime>
  <Words>1349</Words>
  <Application>Microsoft Office PowerPoint</Application>
  <PresentationFormat>Widescreen</PresentationFormat>
  <Paragraphs>226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Century</vt:lpstr>
      <vt:lpstr>Century Gothic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Reading sticker chart</vt:lpstr>
      <vt:lpstr>Sticker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Appleyard, Megan</cp:lastModifiedBy>
  <cp:revision>90</cp:revision>
  <dcterms:created xsi:type="dcterms:W3CDTF">2017-06-26T17:45:46Z</dcterms:created>
  <dcterms:modified xsi:type="dcterms:W3CDTF">2019-07-10T12:26:59Z</dcterms:modified>
</cp:coreProperties>
</file>